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  <p:sldMasterId id="2147483776" r:id="rId2"/>
  </p:sldMasterIdLst>
  <p:notesMasterIdLst>
    <p:notesMasterId r:id="rId15"/>
  </p:notesMasterIdLst>
  <p:sldIdLst>
    <p:sldId id="342" r:id="rId3"/>
    <p:sldId id="386" r:id="rId4"/>
    <p:sldId id="390" r:id="rId5"/>
    <p:sldId id="394" r:id="rId6"/>
    <p:sldId id="395" r:id="rId7"/>
    <p:sldId id="396" r:id="rId8"/>
    <p:sldId id="383" r:id="rId9"/>
    <p:sldId id="381" r:id="rId10"/>
    <p:sldId id="364" r:id="rId11"/>
    <p:sldId id="365" r:id="rId12"/>
    <p:sldId id="366" r:id="rId13"/>
    <p:sldId id="401" r:id="rId14"/>
  </p:sldIdLst>
  <p:sldSz cx="9144000" cy="6858000" type="screen4x3"/>
  <p:notesSz cx="6858000" cy="9144000"/>
  <p:defaultTextStyle>
    <a:defPPr>
      <a:defRPr lang="nl-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6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Stijl, thema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Stijl, licht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1" autoAdjust="0"/>
    <p:restoredTop sz="94717" autoAdjust="0"/>
  </p:normalViewPr>
  <p:slideViewPr>
    <p:cSldViewPr snapToGrid="0" snapToObjects="1">
      <p:cViewPr>
        <p:scale>
          <a:sx n="94" d="100"/>
          <a:sy n="94" d="100"/>
        </p:scale>
        <p:origin x="-131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5CF3F50-909E-40AE-8861-A90B97CFE956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FB200A5-ED2B-48B2-87ED-527794B0354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22203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FD600-EF90-47D7-9AC8-D9A2D3DF743F}" type="slidenum">
              <a:rPr lang="nl-NL" smtClean="0">
                <a:solidFill>
                  <a:prstClr val="black"/>
                </a:solidFill>
              </a:rPr>
              <a:pPr/>
              <a:t>4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89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FD600-EF90-47D7-9AC8-D9A2D3DF743F}" type="slidenum">
              <a:rPr lang="nl-NL" smtClean="0">
                <a:solidFill>
                  <a:prstClr val="black"/>
                </a:solidFill>
              </a:rPr>
              <a:pPr/>
              <a:t>5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891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FD600-EF90-47D7-9AC8-D9A2D3DF743F}" type="slidenum">
              <a:rPr lang="nl-NL" smtClean="0">
                <a:solidFill>
                  <a:prstClr val="black"/>
                </a:solidFill>
              </a:rPr>
              <a:pPr/>
              <a:t>6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891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95FD0-0FEF-441B-B2D9-601928A8881C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50B6F-2EA0-4467-B21D-DC3485D4CB5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07D58-CD6A-4E6C-B226-2E8C7A8A5742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1D2D5-7BF4-40D9-9D5D-6469603E5C8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25D7E-E774-424A-8B9B-8C602A0CC3BF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4EDF0-A493-4446-83B7-009EC0DAF8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1D615-F284-4472-94FE-C1826C561E47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F970-0C13-4AE8-8C68-2BF571B4057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9812E-0DCE-4AD8-877E-4C24E6EA74DF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91024-76EE-4C10-96A4-9406C926E10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983C2-A79D-4D64-8E74-6FECFE525CF5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03054-098C-4A5E-9707-7E481752014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47B1C-C0C6-40D0-AA7E-E054C40BDEC7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11136-2234-4E3D-A351-489E3304F1E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0782E-3DB9-438F-8F57-8D0215EB323E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80FF3-D55E-4643-99E5-AA37B084D8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A200A-4859-42A9-8211-24B1308935A4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C36BE-5947-432F-81E8-8CEA25AC0A9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66F38-68AA-41BE-85FA-D3697E016ED9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A8167-90B2-41DE-83F0-076BB98719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26F8F-654C-4106-B160-4A2D589ECDCD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AF5E-C501-43F7-9CD0-F5C92A4740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A741-49A1-4041-B0A7-72876A89FE0B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28-1-2015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826C-7BF1-4C8C-8919-7139C7B7C77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36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A741-49A1-4041-B0A7-72876A89FE0B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28-1-2015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826C-7BF1-4C8C-8919-7139C7B7C77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505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A741-49A1-4041-B0A7-72876A89FE0B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28-1-2015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826C-7BF1-4C8C-8919-7139C7B7C77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341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A741-49A1-4041-B0A7-72876A89FE0B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28-1-2015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826C-7BF1-4C8C-8919-7139C7B7C77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117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A741-49A1-4041-B0A7-72876A89FE0B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28-1-2015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826C-7BF1-4C8C-8919-7139C7B7C77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701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A741-49A1-4041-B0A7-72876A89FE0B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28-1-2015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826C-7BF1-4C8C-8919-7139C7B7C77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135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A741-49A1-4041-B0A7-72876A89FE0B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28-1-2015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826C-7BF1-4C8C-8919-7139C7B7C77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987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A741-49A1-4041-B0A7-72876A89FE0B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28-1-2015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826C-7BF1-4C8C-8919-7139C7B7C77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459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A741-49A1-4041-B0A7-72876A89FE0B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28-1-2015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826C-7BF1-4C8C-8919-7139C7B7C77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1311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A741-49A1-4041-B0A7-72876A89FE0B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28-1-2015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826C-7BF1-4C8C-8919-7139C7B7C77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8747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A741-49A1-4041-B0A7-72876A89FE0B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28-1-2015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9826C-7BF1-4C8C-8919-7139C7B7C77F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885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Titel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419475" y="6524625"/>
            <a:ext cx="2540000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fbeelding 1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6113463"/>
            <a:ext cx="1054100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8" descr="ERFGOED LEIDEN_021.eps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460375" y="260350"/>
            <a:ext cx="8128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8229600" cy="1752600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ScalaSans-Caps"/>
                <a:cs typeface="ScalaSans-Cap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Klik om het opmaakprofiel van de modelondertitel te bewerken</a:t>
            </a:r>
            <a:endParaRPr lang="nl-NL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57200" y="1842183"/>
            <a:ext cx="8229600" cy="1143000"/>
          </a:xfrm>
        </p:spPr>
        <p:txBody>
          <a:bodyPr/>
          <a:lstStyle>
            <a:lvl1pPr>
              <a:defRPr b="0" i="0">
                <a:latin typeface="ScalaSans-Caps"/>
                <a:cs typeface="ScalaSans-Caps"/>
              </a:defRPr>
            </a:lvl1pPr>
          </a:lstStyle>
          <a:p>
            <a:r>
              <a:rPr lang="en-US" dirty="0" smtClean="0"/>
              <a:t>Klik om de stijl te bewerken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E4602-C5F6-4D65-9185-C224D56486D3}" type="datetimeFigureOut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28-1-2015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AD5CA-C49B-445D-9E36-8456927188F2}" type="slidenum">
              <a:rPr lang="nl-N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nl-N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94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Titelstijl van model bewerken</a:t>
            </a:r>
            <a:endParaRPr lang="nl-NL" smtClean="0"/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C6A22DC-BD30-4ACD-A391-F936931C1C7F}" type="datetimeFigureOut">
              <a:rPr lang="nl-NL"/>
              <a:pPr>
                <a:defRPr/>
              </a:pPr>
              <a:t>28-1-2015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4E1D15-F4CA-40D7-BBFC-8A781B30644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4" r:id="rId2"/>
    <p:sldLayoutId id="2147483773" r:id="rId3"/>
    <p:sldLayoutId id="2147483772" r:id="rId4"/>
    <p:sldLayoutId id="2147483771" r:id="rId5"/>
    <p:sldLayoutId id="2147483770" r:id="rId6"/>
    <p:sldLayoutId id="2147483769" r:id="rId7"/>
    <p:sldLayoutId id="2147483768" r:id="rId8"/>
    <p:sldLayoutId id="2147483767" r:id="rId9"/>
    <p:sldLayoutId id="2147483766" r:id="rId10"/>
    <p:sldLayoutId id="2147483765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C3C2A741-49A1-4041-B0A7-72876A89FE0B}" type="datetimeFigureOut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28-1-2015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BE79826C-7BF1-4C8C-8919-7139C7B7C77F}" type="slidenum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1231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hyperlink" Target="http://www.erfgoedleiden.nl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meente.leiden.nl/projecten/wonen/welstandsnota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gemeente.leiden.nl/projecten/wonen/welstandsnota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://www.svn.nl/" TargetMode="External"/><Relationship Id="rId5" Type="http://schemas.openxmlformats.org/officeDocument/2006/relationships/hyperlink" Target="http://www.leiden.nl/duurzaamleiden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://www.erfgoedleiden.nl/" TargetMode="Externa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energiekleiden.nl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320310" y="537233"/>
            <a:ext cx="2107140" cy="784519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nl-NL" sz="36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Agenda</a:t>
            </a:r>
            <a:endParaRPr lang="nl-NL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3" descr="C:\Users\Gebruiker\Google Drive\2012 Energiek Leiden\Communicatie\Logo oud en nieuw EL\PNG-EnergiekLeiden klein lo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0003" y="183665"/>
            <a:ext cx="975360" cy="353568"/>
          </a:xfrm>
          <a:prstGeom prst="rect">
            <a:avLst/>
          </a:prstGeom>
          <a:noFill/>
        </p:spPr>
      </p:pic>
      <p:sp>
        <p:nvSpPr>
          <p:cNvPr id="2" name="Rechthoek 1"/>
          <p:cNvSpPr/>
          <p:nvPr/>
        </p:nvSpPr>
        <p:spPr>
          <a:xfrm>
            <a:off x="345123" y="2001580"/>
            <a:ext cx="827024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400" dirty="0" smtClean="0">
                <a:latin typeface="+mj-lt"/>
              </a:rPr>
              <a:t> </a:t>
            </a:r>
            <a:r>
              <a:rPr lang="nl-NL" sz="2200" dirty="0" smtClean="0">
                <a:latin typeface="+mn-lt"/>
              </a:rPr>
              <a:t>20:00 uur: Inloop</a:t>
            </a:r>
          </a:p>
          <a:p>
            <a:r>
              <a:rPr lang="nl-NL" sz="2200" dirty="0" smtClean="0">
                <a:latin typeface="+mn-lt"/>
              </a:rPr>
              <a:t> 20:30 uur: Welkom			Energiek Leiden 	– 	Alfons Ramb</a:t>
            </a:r>
          </a:p>
          <a:p>
            <a:r>
              <a:rPr lang="nl-NL" sz="2200" dirty="0" smtClean="0">
                <a:latin typeface="+mn-lt"/>
              </a:rPr>
              <a:t> 20:35 </a:t>
            </a:r>
            <a:r>
              <a:rPr lang="nl-NL" sz="2200" dirty="0">
                <a:latin typeface="+mn-lt"/>
              </a:rPr>
              <a:t>uur: </a:t>
            </a:r>
            <a:r>
              <a:rPr lang="nl-NL" sz="2200" dirty="0" smtClean="0">
                <a:latin typeface="+mn-lt"/>
              </a:rPr>
              <a:t>Introductie	 	Energiek Leiden 	– 	Ludo van </a:t>
            </a:r>
            <a:r>
              <a:rPr lang="nl-NL" sz="2200" dirty="0" err="1" smtClean="0">
                <a:latin typeface="+mn-lt"/>
              </a:rPr>
              <a:t>Oyen</a:t>
            </a:r>
            <a:endParaRPr lang="nl-NL" sz="2200" dirty="0">
              <a:latin typeface="+mn-lt"/>
            </a:endParaRPr>
          </a:p>
          <a:p>
            <a:r>
              <a:rPr lang="nl-NL" sz="2200" dirty="0">
                <a:latin typeface="+mn-lt"/>
              </a:rPr>
              <a:t> </a:t>
            </a:r>
            <a:r>
              <a:rPr lang="nl-NL" sz="2200" dirty="0" smtClean="0">
                <a:latin typeface="+mn-lt"/>
              </a:rPr>
              <a:t>20:40 </a:t>
            </a:r>
            <a:r>
              <a:rPr lang="nl-NL" sz="2200" dirty="0">
                <a:latin typeface="+mn-lt"/>
              </a:rPr>
              <a:t>uur: </a:t>
            </a:r>
            <a:r>
              <a:rPr lang="nl-NL" sz="2200" dirty="0">
                <a:latin typeface="+mn-lt"/>
              </a:rPr>
              <a:t>Welstandsnota 	Erfgoed Leiden 		– 	Ilse </a:t>
            </a:r>
            <a:r>
              <a:rPr lang="nl-NL" sz="2200" dirty="0" err="1" smtClean="0">
                <a:latin typeface="+mn-lt"/>
              </a:rPr>
              <a:t>Koreman</a:t>
            </a:r>
            <a:endParaRPr lang="nl-NL" sz="2200" dirty="0" smtClean="0">
              <a:latin typeface="+mn-lt"/>
            </a:endParaRPr>
          </a:p>
          <a:p>
            <a:r>
              <a:rPr lang="nl-NL" sz="2200" dirty="0">
                <a:latin typeface="+mn-lt"/>
              </a:rPr>
              <a:t> 20:45 uur</a:t>
            </a:r>
            <a:r>
              <a:rPr lang="nl-NL" sz="2200" dirty="0" smtClean="0">
                <a:latin typeface="+mn-lt"/>
              </a:rPr>
              <a:t>: </a:t>
            </a:r>
            <a:r>
              <a:rPr lang="nl-NL" sz="2200" dirty="0">
                <a:latin typeface="+mn-lt"/>
              </a:rPr>
              <a:t>Subsidie </a:t>
            </a:r>
            <a:r>
              <a:rPr lang="nl-NL" sz="2200" dirty="0" smtClean="0">
                <a:latin typeface="+mn-lt"/>
              </a:rPr>
              <a:t>		Erfgoed </a:t>
            </a:r>
            <a:r>
              <a:rPr lang="nl-NL" sz="2200" dirty="0">
                <a:latin typeface="+mn-lt"/>
              </a:rPr>
              <a:t>Leiden 		– 	Ilse </a:t>
            </a:r>
            <a:r>
              <a:rPr lang="nl-NL" sz="2200" dirty="0" err="1">
                <a:latin typeface="+mn-lt"/>
              </a:rPr>
              <a:t>Koreman</a:t>
            </a:r>
            <a:endParaRPr lang="nl-NL" sz="2200" dirty="0">
              <a:latin typeface="+mn-lt"/>
            </a:endParaRPr>
          </a:p>
          <a:p>
            <a:r>
              <a:rPr lang="nl-NL" sz="2200" dirty="0">
                <a:latin typeface="+mn-lt"/>
              </a:rPr>
              <a:t> </a:t>
            </a:r>
            <a:r>
              <a:rPr lang="nl-NL" sz="2200" dirty="0" smtClean="0">
                <a:latin typeface="+mn-lt"/>
              </a:rPr>
              <a:t>20:50 </a:t>
            </a:r>
            <a:r>
              <a:rPr lang="nl-NL" sz="2200" dirty="0">
                <a:latin typeface="+mn-lt"/>
              </a:rPr>
              <a:t>uur: </a:t>
            </a:r>
            <a:r>
              <a:rPr lang="nl-NL" sz="2200" dirty="0" smtClean="0">
                <a:latin typeface="+mn-lt"/>
              </a:rPr>
              <a:t>Zonnepanelen 	</a:t>
            </a:r>
            <a:r>
              <a:rPr lang="nl-NL" sz="2200" dirty="0" err="1" smtClean="0">
                <a:latin typeface="+mn-lt"/>
              </a:rPr>
              <a:t>Groene-Woningen</a:t>
            </a:r>
            <a:r>
              <a:rPr lang="nl-NL" sz="2200" dirty="0" smtClean="0">
                <a:latin typeface="+mn-lt"/>
              </a:rPr>
              <a:t> 	– 	Stefan </a:t>
            </a:r>
            <a:r>
              <a:rPr lang="nl-NL" sz="2200" dirty="0" err="1" smtClean="0">
                <a:latin typeface="+mn-lt"/>
              </a:rPr>
              <a:t>vd</a:t>
            </a:r>
            <a:r>
              <a:rPr lang="nl-NL" sz="2200" dirty="0" smtClean="0">
                <a:latin typeface="+mn-lt"/>
              </a:rPr>
              <a:t> </a:t>
            </a:r>
            <a:r>
              <a:rPr lang="nl-NL" sz="2200" dirty="0">
                <a:latin typeface="+mn-lt"/>
              </a:rPr>
              <a:t>Laan</a:t>
            </a:r>
          </a:p>
          <a:p>
            <a:r>
              <a:rPr lang="nl-NL" sz="2200" dirty="0">
                <a:latin typeface="+mn-lt"/>
              </a:rPr>
              <a:t> </a:t>
            </a:r>
            <a:r>
              <a:rPr lang="nl-NL" sz="2200" dirty="0" smtClean="0">
                <a:latin typeface="+mn-lt"/>
              </a:rPr>
              <a:t>21:15 </a:t>
            </a:r>
            <a:r>
              <a:rPr lang="nl-NL" sz="2200" dirty="0">
                <a:latin typeface="+mn-lt"/>
              </a:rPr>
              <a:t>uur: Vragen</a:t>
            </a:r>
          </a:p>
          <a:p>
            <a:r>
              <a:rPr lang="nl-NL" sz="2200" dirty="0" smtClean="0">
                <a:latin typeface="+mn-lt"/>
              </a:rPr>
              <a:t> 21:30 </a:t>
            </a:r>
            <a:r>
              <a:rPr lang="nl-NL" sz="2200" dirty="0">
                <a:latin typeface="+mn-lt"/>
              </a:rPr>
              <a:t>uur: Afsluiting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1" y="878257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nl-NL" sz="3600" b="1" dirty="0" err="1" smtClean="0">
                <a:ln w="1905"/>
                <a:solidFill>
                  <a:srgbClr val="008000"/>
                </a:solidFill>
                <a:latin typeface="Calibri"/>
              </a:rPr>
              <a:t>Vreewijk</a:t>
            </a:r>
            <a:r>
              <a:rPr lang="nl-NL" sz="3600" b="1" dirty="0" smtClean="0">
                <a:ln w="1905"/>
                <a:solidFill>
                  <a:srgbClr val="008000"/>
                </a:solidFill>
                <a:latin typeface="Calibri"/>
              </a:rPr>
              <a:t> – beschermd stadsgezicht</a:t>
            </a:r>
            <a:endParaRPr lang="nl-NL" sz="3600" b="1" dirty="0">
              <a:ln w="1905"/>
              <a:solidFill>
                <a:srgbClr val="008000"/>
              </a:solidFill>
              <a:latin typeface="Calibri"/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611561" y="1556792"/>
            <a:ext cx="27363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144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dirty="0" err="1" smtClean="0">
                <a:solidFill>
                  <a:prstClr val="black"/>
                </a:solidFill>
                <a:latin typeface="Calibri"/>
                <a:cs typeface="Calibri"/>
              </a:rPr>
              <a:t>Rijksbeschermd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/>
                <a:cs typeface="Calibri"/>
              </a:rPr>
              <a:t>stadsgezicht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 de </a:t>
            </a:r>
            <a:r>
              <a:rPr lang="en-US" dirty="0" err="1" smtClean="0">
                <a:solidFill>
                  <a:prstClr val="black"/>
                </a:solidFill>
                <a:latin typeface="Calibri"/>
                <a:cs typeface="Calibri"/>
              </a:rPr>
              <a:t>Zuidelijke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/>
                <a:cs typeface="Calibri"/>
              </a:rPr>
              <a:t>Schil</a:t>
            </a:r>
            <a:endParaRPr lang="en-US" dirty="0" smtClean="0">
              <a:solidFill>
                <a:prstClr val="black"/>
              </a:solidFill>
              <a:latin typeface="Calibri"/>
              <a:cs typeface="Calibri"/>
            </a:endParaRPr>
          </a:p>
          <a:p>
            <a:pPr marL="342900" indent="-342900" defTabSz="9144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dirty="0" err="1" smtClean="0">
                <a:solidFill>
                  <a:prstClr val="black"/>
                </a:solidFill>
                <a:latin typeface="Calibri"/>
                <a:cs typeface="Calibri"/>
              </a:rPr>
              <a:t>Monumenten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/>
                <a:cs typeface="Calibri"/>
              </a:rPr>
              <a:t>en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/>
                <a:cs typeface="Calibri"/>
              </a:rPr>
              <a:t>karakteristieke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/>
                <a:cs typeface="Calibri"/>
              </a:rPr>
              <a:t>panden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/>
                <a:cs typeface="Calibri"/>
              </a:rPr>
              <a:t>Zie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 het </a:t>
            </a:r>
            <a:r>
              <a:rPr lang="en-US" dirty="0" err="1" smtClean="0">
                <a:solidFill>
                  <a:prstClr val="black"/>
                </a:solidFill>
                <a:latin typeface="Calibri"/>
                <a:cs typeface="Calibri"/>
              </a:rPr>
              <a:t>monumentenregister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  <a:hlinkClick r:id="rId2"/>
              </a:rPr>
              <a:t>www.erfgoedleiden.nl</a:t>
            </a: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556791"/>
            <a:ext cx="4896544" cy="494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fbeelding 12"/>
          <p:cNvPicPr/>
          <p:nvPr/>
        </p:nvPicPr>
        <p:blipFill>
          <a:blip r:embed="rId4"/>
          <a:stretch>
            <a:fillRect/>
          </a:stretch>
        </p:blipFill>
        <p:spPr>
          <a:xfrm>
            <a:off x="4956523" y="260646"/>
            <a:ext cx="1276350" cy="582295"/>
          </a:xfrm>
          <a:prstGeom prst="rect">
            <a:avLst/>
          </a:prstGeom>
        </p:spPr>
      </p:pic>
      <p:pic>
        <p:nvPicPr>
          <p:cNvPr id="14" name="Afbeelding 13"/>
          <p:cNvPicPr/>
          <p:nvPr/>
        </p:nvPicPr>
        <p:blipFill>
          <a:blip r:embed="rId5"/>
          <a:stretch>
            <a:fillRect/>
          </a:stretch>
        </p:blipFill>
        <p:spPr>
          <a:xfrm>
            <a:off x="2531641" y="333673"/>
            <a:ext cx="1266825" cy="509270"/>
          </a:xfrm>
          <a:prstGeom prst="rect">
            <a:avLst/>
          </a:prstGeom>
        </p:spPr>
      </p:pic>
      <p:pic>
        <p:nvPicPr>
          <p:cNvPr id="15" name="Picture 3" descr="C:\Users\Gebruiker\Google Drive\2012 Energiek Leiden\Communicatie\Logo oud en nieuw EL\PNG-EnergiekLeiden klein lo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2320" y="333972"/>
            <a:ext cx="1404058" cy="508971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674" y="0"/>
            <a:ext cx="1576171" cy="103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78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404663"/>
            <a:ext cx="3600400" cy="513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hoek 1"/>
          <p:cNvSpPr/>
          <p:nvPr/>
        </p:nvSpPr>
        <p:spPr>
          <a:xfrm>
            <a:off x="3980589" y="934762"/>
            <a:ext cx="51634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nl-NL" dirty="0" smtClean="0">
                <a:solidFill>
                  <a:prstClr val="black"/>
                </a:solidFill>
                <a:latin typeface="Calibri"/>
                <a:hlinkClick r:id="rId3"/>
              </a:rPr>
              <a:t>gemeente.leiden.nl/projecten/wonen/welstandsnota</a:t>
            </a:r>
            <a:endParaRPr lang="nl-NL" dirty="0" smtClean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Bijlage 2: ZONNE-ENERGIE IN HISTORISCHE CONTEXT </a:t>
            </a:r>
            <a:endParaRPr lang="nl-NL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5628723"/>
            <a:ext cx="3600400" cy="999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Gebruiker\Google Drive\2012 Energiek Leiden\Communicatie\Logo oud en nieuw EL\PNG-EnergiekLeiden klein lo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333972"/>
            <a:ext cx="1404058" cy="508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010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755576" y="1052736"/>
            <a:ext cx="770485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nl-NL" b="1" dirty="0" smtClean="0">
                <a:solidFill>
                  <a:prstClr val="black"/>
                </a:solidFill>
                <a:latin typeface="Calibri"/>
              </a:rPr>
              <a:t>Subsidie en duurzaamheidslening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 smtClean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‘Investeren in thuis’ 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Dakisolatie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Gevelisolatie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Isolatieglas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Vloerisolatie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Zonneboiler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Pellet en houtkachel (€ 450,-)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Warmtepomp (</a:t>
            </a:r>
            <a:r>
              <a:rPr lang="nl-NL" dirty="0">
                <a:solidFill>
                  <a:prstClr val="black"/>
                </a:solidFill>
                <a:latin typeface="Calibri"/>
              </a:rPr>
              <a:t>€ </a:t>
            </a:r>
            <a:r>
              <a:rPr lang="nl-NL" dirty="0" smtClean="0">
                <a:solidFill>
                  <a:prstClr val="black"/>
                </a:solidFill>
                <a:latin typeface="Calibri"/>
              </a:rPr>
              <a:t>1000,-)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25% van de investering met een maximumbedrag van </a:t>
            </a:r>
            <a:r>
              <a:rPr lang="nl-NL" dirty="0">
                <a:solidFill>
                  <a:prstClr val="black"/>
                </a:solidFill>
                <a:latin typeface="Calibri"/>
              </a:rPr>
              <a:t>€ </a:t>
            </a:r>
            <a:r>
              <a:rPr lang="nl-NL" dirty="0" smtClean="0">
                <a:solidFill>
                  <a:prstClr val="black"/>
                </a:solidFill>
                <a:latin typeface="Calibri"/>
              </a:rPr>
              <a:t>1000,-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Duurzaamheidslening totale bedrag met een maximumbedrag van € 15.000,-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124" name="Picture 4" descr="https://www.erfgoedleiden.nl/images/stories/logo-duurzaa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607" y="1052736"/>
            <a:ext cx="269582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/>
          <p:cNvPicPr/>
          <p:nvPr/>
        </p:nvPicPr>
        <p:blipFill>
          <a:blip r:embed="rId4"/>
          <a:stretch>
            <a:fillRect/>
          </a:stretch>
        </p:blipFill>
        <p:spPr>
          <a:xfrm>
            <a:off x="4956523" y="260646"/>
            <a:ext cx="1276350" cy="582295"/>
          </a:xfrm>
          <a:prstGeom prst="rect">
            <a:avLst/>
          </a:prstGeom>
        </p:spPr>
      </p:pic>
      <p:pic>
        <p:nvPicPr>
          <p:cNvPr id="9" name="Afbeelding 8"/>
          <p:cNvPicPr/>
          <p:nvPr/>
        </p:nvPicPr>
        <p:blipFill>
          <a:blip r:embed="rId5"/>
          <a:stretch>
            <a:fillRect/>
          </a:stretch>
        </p:blipFill>
        <p:spPr>
          <a:xfrm>
            <a:off x="2531641" y="333673"/>
            <a:ext cx="1266825" cy="509270"/>
          </a:xfrm>
          <a:prstGeom prst="rect">
            <a:avLst/>
          </a:prstGeom>
        </p:spPr>
      </p:pic>
      <p:pic>
        <p:nvPicPr>
          <p:cNvPr id="10" name="Picture 3" descr="C:\Users\Gebruiker\Google Drive\2012 Energiek Leiden\Communicatie\Logo oud en nieuw EL\PNG-EnergiekLeiden klein lo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2320" y="333972"/>
            <a:ext cx="1404058" cy="508971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674" y="0"/>
            <a:ext cx="1576171" cy="103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hoek 1"/>
          <p:cNvSpPr/>
          <p:nvPr/>
        </p:nvSpPr>
        <p:spPr>
          <a:xfrm rot="21352497">
            <a:off x="4524378" y="5185208"/>
            <a:ext cx="424757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nl-NL" sz="2400" b="1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Zonnepanelen vallen wel 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nl-NL" sz="2400" b="1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onder de duurzaamheidslening!</a:t>
            </a:r>
            <a:endParaRPr lang="nl-NL" sz="2400" b="1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729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755576" y="1052736"/>
            <a:ext cx="7704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nl-NL" b="1" dirty="0" smtClean="0">
                <a:solidFill>
                  <a:prstClr val="black"/>
                </a:solidFill>
                <a:latin typeface="Calibri"/>
              </a:rPr>
              <a:t>Aanvraag via het woningdossier: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nl-NL" b="1" dirty="0" smtClean="0">
                <a:solidFill>
                  <a:prstClr val="black"/>
                </a:solidFill>
                <a:latin typeface="Calibri"/>
              </a:rPr>
              <a:t>subsidie en duurzaamheidslening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9" t="8143" r="61297" b="13023"/>
          <a:stretch/>
        </p:blipFill>
        <p:spPr bwMode="auto">
          <a:xfrm>
            <a:off x="735410" y="1772816"/>
            <a:ext cx="4859288" cy="4400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s://www.erfgoedleiden.nl/images/stories/logo-duurzaa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813" y="1052736"/>
            <a:ext cx="269582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/>
          <p:cNvPicPr/>
          <p:nvPr/>
        </p:nvPicPr>
        <p:blipFill>
          <a:blip r:embed="rId5"/>
          <a:stretch>
            <a:fillRect/>
          </a:stretch>
        </p:blipFill>
        <p:spPr>
          <a:xfrm>
            <a:off x="4956523" y="260646"/>
            <a:ext cx="1276350" cy="582295"/>
          </a:xfrm>
          <a:prstGeom prst="rect">
            <a:avLst/>
          </a:prstGeom>
        </p:spPr>
      </p:pic>
      <p:pic>
        <p:nvPicPr>
          <p:cNvPr id="7" name="Afbeelding 6"/>
          <p:cNvPicPr/>
          <p:nvPr/>
        </p:nvPicPr>
        <p:blipFill>
          <a:blip r:embed="rId6"/>
          <a:stretch>
            <a:fillRect/>
          </a:stretch>
        </p:blipFill>
        <p:spPr>
          <a:xfrm>
            <a:off x="2531641" y="333673"/>
            <a:ext cx="1266825" cy="509270"/>
          </a:xfrm>
          <a:prstGeom prst="rect">
            <a:avLst/>
          </a:prstGeom>
        </p:spPr>
      </p:pic>
      <p:pic>
        <p:nvPicPr>
          <p:cNvPr id="8" name="Picture 3" descr="C:\Users\Gebruiker\Google Drive\2012 Energiek Leiden\Communicatie\Logo oud en nieuw EL\PNG-EnergiekLeiden klein lo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333972"/>
            <a:ext cx="1404058" cy="508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52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755576" y="1052736"/>
            <a:ext cx="388843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nl-NL" b="1" dirty="0" smtClean="0">
                <a:solidFill>
                  <a:prstClr val="black"/>
                </a:solidFill>
                <a:latin typeface="Calibri"/>
              </a:rPr>
              <a:t>Nuttige websites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b="1" dirty="0">
              <a:solidFill>
                <a:prstClr val="black"/>
              </a:solidFill>
              <a:latin typeface="Calibri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Welstandsnota </a:t>
            </a:r>
            <a:r>
              <a:rPr lang="nl-NL" dirty="0">
                <a:solidFill>
                  <a:prstClr val="black"/>
                </a:solidFill>
                <a:latin typeface="Calibri"/>
                <a:hlinkClick r:id="rId3"/>
              </a:rPr>
              <a:t>gemeente.leiden.nl/projecten/wonen/welstandsnota</a:t>
            </a:r>
            <a:endParaRPr lang="nl-NL" dirty="0">
              <a:solidFill>
                <a:prstClr val="black"/>
              </a:solidFill>
              <a:latin typeface="Calibri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l-NL" dirty="0" smtClean="0">
              <a:solidFill>
                <a:prstClr val="black"/>
              </a:solidFill>
              <a:latin typeface="Calibri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Brochure ‘Energiebesparing in een historische woning’ </a:t>
            </a:r>
            <a:r>
              <a:rPr lang="nl-NL" dirty="0" smtClean="0">
                <a:solidFill>
                  <a:prstClr val="black"/>
                </a:solidFill>
                <a:latin typeface="Calibri"/>
                <a:hlinkClick r:id="rId4"/>
              </a:rPr>
              <a:t>www.erfgoedleiden.nl</a:t>
            </a:r>
            <a:r>
              <a:rPr lang="nl-NL" dirty="0" smtClean="0">
                <a:solidFill>
                  <a:prstClr val="black"/>
                </a:solidFill>
                <a:latin typeface="Calibri"/>
              </a:rPr>
              <a:t> 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l-NL" dirty="0" smtClean="0">
              <a:solidFill>
                <a:prstClr val="black"/>
              </a:solidFill>
              <a:latin typeface="Calibri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Subsidieregeling ‘Investeren in thuis’ en duurzaamheidslening </a:t>
            </a:r>
            <a:r>
              <a:rPr lang="nl-NL" dirty="0" smtClean="0">
                <a:solidFill>
                  <a:prstClr val="black"/>
                </a:solidFill>
                <a:latin typeface="Calibri"/>
                <a:hlinkClick r:id="rId5"/>
              </a:rPr>
              <a:t>www.leiden.nl/duurzaamleiden</a:t>
            </a:r>
            <a:r>
              <a:rPr lang="nl-NL" dirty="0" smtClean="0">
                <a:solidFill>
                  <a:prstClr val="black"/>
                </a:solidFill>
                <a:latin typeface="Calibri"/>
              </a:rPr>
              <a:t> </a:t>
            </a: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l-NL" dirty="0" smtClean="0">
              <a:solidFill>
                <a:prstClr val="black"/>
              </a:solidFill>
              <a:latin typeface="Calibri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prstClr val="black"/>
                </a:solidFill>
                <a:latin typeface="Calibri"/>
              </a:rPr>
              <a:t>Informatie o.a. rentepercentage duurzaamheidslening </a:t>
            </a:r>
            <a:r>
              <a:rPr lang="nl-NL" dirty="0" smtClean="0">
                <a:solidFill>
                  <a:prstClr val="black"/>
                </a:solidFill>
                <a:latin typeface="Calibri"/>
                <a:hlinkClick r:id="rId6"/>
              </a:rPr>
              <a:t>www.svn.nl</a:t>
            </a:r>
            <a:endParaRPr lang="nl-NL" dirty="0" smtClean="0">
              <a:solidFill>
                <a:prstClr val="black"/>
              </a:solidFill>
              <a:latin typeface="Calibri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l-NL" dirty="0" smtClean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52736"/>
            <a:ext cx="3528392" cy="499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fbeelding 6"/>
          <p:cNvPicPr/>
          <p:nvPr/>
        </p:nvPicPr>
        <p:blipFill>
          <a:blip r:embed="rId8"/>
          <a:stretch>
            <a:fillRect/>
          </a:stretch>
        </p:blipFill>
        <p:spPr>
          <a:xfrm>
            <a:off x="4956523" y="260646"/>
            <a:ext cx="1276350" cy="582295"/>
          </a:xfrm>
          <a:prstGeom prst="rect">
            <a:avLst/>
          </a:prstGeom>
        </p:spPr>
      </p:pic>
      <p:pic>
        <p:nvPicPr>
          <p:cNvPr id="8" name="Afbeelding 7"/>
          <p:cNvPicPr/>
          <p:nvPr/>
        </p:nvPicPr>
        <p:blipFill>
          <a:blip r:embed="rId9"/>
          <a:stretch>
            <a:fillRect/>
          </a:stretch>
        </p:blipFill>
        <p:spPr>
          <a:xfrm>
            <a:off x="2531641" y="333673"/>
            <a:ext cx="1266825" cy="509270"/>
          </a:xfrm>
          <a:prstGeom prst="rect">
            <a:avLst/>
          </a:prstGeom>
        </p:spPr>
      </p:pic>
      <p:pic>
        <p:nvPicPr>
          <p:cNvPr id="9" name="Picture 3" descr="C:\Users\Gebruiker\Google Drive\2012 Energiek Leiden\Communicatie\Logo oud en nieuw EL\PNG-EnergiekLeiden klein log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452320" y="333972"/>
            <a:ext cx="1404058" cy="508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023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/>
        </p:nvSpPr>
        <p:spPr>
          <a:xfrm>
            <a:off x="2103120" y="523532"/>
            <a:ext cx="4785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6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Wat is een wijkactie?</a:t>
            </a:r>
            <a:endParaRPr lang="nl-NL" sz="3600" b="1" dirty="0">
              <a:ln w="1905"/>
              <a:solidFill>
                <a:srgbClr val="00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" name="Afbeelding 13" descr="spaarvark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080" y="4627483"/>
            <a:ext cx="2640649" cy="1520112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179221" y="2042160"/>
            <a:ext cx="68838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/>
              <a:buChar char="o"/>
            </a:pPr>
            <a:r>
              <a:rPr lang="nl-NL" sz="2400" dirty="0" smtClean="0"/>
              <a:t> </a:t>
            </a:r>
            <a:r>
              <a:rPr lang="nl-NL" sz="2400" dirty="0" smtClean="0">
                <a:latin typeface="+mn-lt"/>
              </a:rPr>
              <a:t>Ontzorgen </a:t>
            </a:r>
          </a:p>
          <a:p>
            <a:pPr>
              <a:buFont typeface="Courier New"/>
              <a:buChar char="o"/>
            </a:pPr>
            <a:r>
              <a:rPr lang="nl-NL" sz="2400" dirty="0" smtClean="0">
                <a:latin typeface="+mn-lt"/>
              </a:rPr>
              <a:t> Betrouwbare informatie en kwaliteit</a:t>
            </a:r>
          </a:p>
          <a:p>
            <a:pPr>
              <a:buFont typeface="Courier New"/>
              <a:buChar char="o"/>
            </a:pPr>
            <a:r>
              <a:rPr lang="nl-NL" sz="2400" dirty="0" smtClean="0">
                <a:latin typeface="+mn-lt"/>
              </a:rPr>
              <a:t> Garandeert </a:t>
            </a:r>
            <a:r>
              <a:rPr lang="nl-NL" sz="2400" dirty="0">
                <a:latin typeface="+mn-lt"/>
              </a:rPr>
              <a:t>deskundige en ervaren </a:t>
            </a:r>
            <a:r>
              <a:rPr lang="nl-NL" sz="2400" dirty="0" smtClean="0">
                <a:latin typeface="+mn-lt"/>
              </a:rPr>
              <a:t>vakmensen</a:t>
            </a:r>
          </a:p>
          <a:p>
            <a:pPr>
              <a:buFont typeface="Courier New"/>
              <a:buChar char="o"/>
            </a:pPr>
            <a:r>
              <a:rPr lang="nl-NL" sz="2400" dirty="0" smtClean="0">
                <a:latin typeface="+mn-lt"/>
              </a:rPr>
              <a:t> Laat </a:t>
            </a:r>
            <a:r>
              <a:rPr lang="nl-NL" sz="2400" dirty="0">
                <a:latin typeface="+mn-lt"/>
              </a:rPr>
              <a:t>u profiteren van een </a:t>
            </a:r>
            <a:r>
              <a:rPr lang="nl-NL" sz="2400" dirty="0" smtClean="0">
                <a:latin typeface="+mn-lt"/>
              </a:rPr>
              <a:t>uitstekende garantie</a:t>
            </a:r>
          </a:p>
          <a:p>
            <a:pPr>
              <a:buFont typeface="Courier New"/>
              <a:buChar char="o"/>
            </a:pPr>
            <a:r>
              <a:rPr lang="nl-NL" sz="2400" dirty="0" smtClean="0">
                <a:latin typeface="+mn-lt"/>
              </a:rPr>
              <a:t> Subsidie mogelijkheden en regelgeving</a:t>
            </a:r>
          </a:p>
          <a:p>
            <a:pPr>
              <a:buFont typeface="Courier New"/>
              <a:buChar char="o"/>
            </a:pPr>
            <a:r>
              <a:rPr lang="nl-NL" sz="2400" dirty="0" smtClean="0">
                <a:latin typeface="+mn-lt"/>
              </a:rPr>
              <a:t> Laat </a:t>
            </a:r>
            <a:r>
              <a:rPr lang="nl-NL" sz="2400" dirty="0">
                <a:latin typeface="+mn-lt"/>
              </a:rPr>
              <a:t>u profiteren van een </a:t>
            </a:r>
            <a:r>
              <a:rPr lang="nl-NL" sz="2400" dirty="0" smtClean="0">
                <a:latin typeface="+mn-lt"/>
              </a:rPr>
              <a:t>burenkorting</a:t>
            </a:r>
          </a:p>
          <a:p>
            <a:endParaRPr lang="nl-NL" dirty="0"/>
          </a:p>
        </p:txBody>
      </p:sp>
      <p:pic>
        <p:nvPicPr>
          <p:cNvPr id="7" name="Picture 3" descr="C:\Users\Gebruiker\Google Drive\2012 Energiek Leiden\Communicatie\Logo oud en nieuw EL\PNG-EnergiekLeiden klein lo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0003" y="183665"/>
            <a:ext cx="975360" cy="353568"/>
          </a:xfrm>
          <a:prstGeom prst="rect">
            <a:avLst/>
          </a:prstGeom>
          <a:noFill/>
        </p:spPr>
      </p:pic>
      <p:sp>
        <p:nvSpPr>
          <p:cNvPr id="6" name="Tekstvak 5"/>
          <p:cNvSpPr txBox="1"/>
          <p:nvPr/>
        </p:nvSpPr>
        <p:spPr>
          <a:xfrm>
            <a:off x="1361440" y="1515579"/>
            <a:ext cx="242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Alfons Ramb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433237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/>
        </p:nvSpPr>
        <p:spPr>
          <a:xfrm>
            <a:off x="741680" y="779825"/>
            <a:ext cx="7762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6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Uitgangspunten </a:t>
            </a:r>
            <a:r>
              <a:rPr lang="nl-NL" sz="3600" b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EnergiekVreewijk</a:t>
            </a:r>
            <a:endParaRPr lang="nl-NL" sz="3600" b="1" dirty="0">
              <a:ln w="1905"/>
              <a:solidFill>
                <a:srgbClr val="00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3" descr="C:\Users\Gebruiker\Google Drive\2012 Energiek Leiden\Communicatie\Logo oud en nieuw EL\PNG-EnergiekLeiden klein lo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0003" y="183665"/>
            <a:ext cx="975360" cy="353568"/>
          </a:xfrm>
          <a:prstGeom prst="rect">
            <a:avLst/>
          </a:prstGeom>
          <a:noFill/>
        </p:spPr>
      </p:pic>
      <p:pic>
        <p:nvPicPr>
          <p:cNvPr id="8" name="Picture 8" descr="C:\Users\Gebruiker\Google Drive\2012 Energiek Leiden\Zonne energie\Zonnepaneelactie Stevenshof\communicatie plan\Logo's\freekvano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91683" y="1615619"/>
            <a:ext cx="2648320" cy="885949"/>
          </a:xfrm>
          <a:prstGeom prst="rect">
            <a:avLst/>
          </a:prstGeom>
          <a:noFill/>
        </p:spPr>
      </p:pic>
      <p:pic>
        <p:nvPicPr>
          <p:cNvPr id="10" name="Picture 11" descr="C:\Users\Gebruiker\Google Drive\2012 Energiek Leiden\Zonne energie\Zonnepaneelactie Stevenshof\communicatie plan\Logo's\gr.woninge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7079" y="1694582"/>
            <a:ext cx="3124902" cy="833307"/>
          </a:xfrm>
          <a:prstGeom prst="rect">
            <a:avLst/>
          </a:prstGeom>
          <a:noFill/>
        </p:spPr>
      </p:pic>
      <p:sp>
        <p:nvSpPr>
          <p:cNvPr id="2" name="Rechthoek 1"/>
          <p:cNvSpPr/>
          <p:nvPr/>
        </p:nvSpPr>
        <p:spPr>
          <a:xfrm>
            <a:off x="741680" y="2800479"/>
            <a:ext cx="78736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>
                <a:latin typeface="+mn-lt"/>
              </a:rPr>
              <a:t>Lokale gecertificeerde installateurs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 smtClean="0">
                <a:latin typeface="+mn-lt"/>
              </a:rPr>
              <a:t>Betrouwbare </a:t>
            </a:r>
            <a:r>
              <a:rPr lang="nl-NL" dirty="0">
                <a:latin typeface="+mn-lt"/>
              </a:rPr>
              <a:t>merken met </a:t>
            </a:r>
            <a:r>
              <a:rPr lang="nl-NL" dirty="0" smtClean="0">
                <a:latin typeface="+mn-lt"/>
              </a:rPr>
              <a:t>certificering.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 smtClean="0">
                <a:latin typeface="+mn-lt"/>
              </a:rPr>
              <a:t>Vertegenwoordiging </a:t>
            </a:r>
            <a:r>
              <a:rPr lang="nl-NL" dirty="0">
                <a:latin typeface="+mn-lt"/>
              </a:rPr>
              <a:t>in Europa in verband met </a:t>
            </a:r>
            <a:r>
              <a:rPr lang="nl-NL" dirty="0" smtClean="0">
                <a:latin typeface="+mn-lt"/>
              </a:rPr>
              <a:t>garantie.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 smtClean="0">
                <a:latin typeface="+mn-lt"/>
              </a:rPr>
              <a:t>Betrouwbare toeleveranciers.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 smtClean="0">
                <a:latin typeface="+mn-lt"/>
              </a:rPr>
              <a:t>Goede </a:t>
            </a:r>
            <a:r>
              <a:rPr lang="nl-NL" dirty="0">
                <a:latin typeface="+mn-lt"/>
              </a:rPr>
              <a:t>basis garantie (marktconform) met ‘plus’ tolerantie op vermogen.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>
                <a:latin typeface="+mn-lt"/>
              </a:rPr>
              <a:t>Uitleesbaarheid van opbrengst via de omvormer met mogelijkheid tot online monitoring</a:t>
            </a:r>
            <a:r>
              <a:rPr lang="nl-NL" dirty="0" smtClean="0">
                <a:latin typeface="+mn-lt"/>
              </a:rPr>
              <a:t>.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 smtClean="0">
                <a:latin typeface="+mn-lt"/>
              </a:rPr>
              <a:t>Duidelijkheid over project doorlooptijd</a:t>
            </a:r>
            <a:endParaRPr lang="nl-NL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934674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body" idx="1"/>
          </p:nvPr>
        </p:nvSpPr>
        <p:spPr>
          <a:xfrm>
            <a:off x="676656" y="1052737"/>
            <a:ext cx="3822192" cy="639762"/>
          </a:xfrm>
        </p:spPr>
        <p:txBody>
          <a:bodyPr>
            <a:normAutofit/>
          </a:bodyPr>
          <a:lstStyle/>
          <a:p>
            <a:r>
              <a:rPr lang="nl-NL" sz="2600" b="1" dirty="0" smtClean="0"/>
              <a:t>Standaard</a:t>
            </a:r>
            <a:endParaRPr lang="nl-NL" sz="2600" b="1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>
          <a:xfrm>
            <a:off x="677332" y="1659632"/>
            <a:ext cx="3820055" cy="3777283"/>
          </a:xfrm>
        </p:spPr>
        <p:txBody>
          <a:bodyPr/>
          <a:lstStyle/>
          <a:p>
            <a:r>
              <a:rPr lang="nl-NL" dirty="0" smtClean="0"/>
              <a:t>DMEGC 260 </a:t>
            </a:r>
            <a:r>
              <a:rPr lang="nl-NL" dirty="0" err="1" smtClean="0"/>
              <a:t>Wp</a:t>
            </a:r>
            <a:r>
              <a:rPr lang="nl-NL" dirty="0" smtClean="0"/>
              <a:t> Mono </a:t>
            </a:r>
          </a:p>
          <a:p>
            <a:r>
              <a:rPr lang="nl-NL" dirty="0" smtClean="0"/>
              <a:t>Chinees paneel uit Europese productie</a:t>
            </a:r>
          </a:p>
          <a:p>
            <a:r>
              <a:rPr lang="nl-NL" dirty="0" smtClean="0"/>
              <a:t>Full Black</a:t>
            </a:r>
          </a:p>
          <a:p>
            <a:r>
              <a:rPr lang="nl-NL" dirty="0" err="1" smtClean="0"/>
              <a:t>Goodwe</a:t>
            </a:r>
            <a:r>
              <a:rPr lang="nl-NL" dirty="0" smtClean="0"/>
              <a:t> omvormer</a:t>
            </a:r>
          </a:p>
          <a:p>
            <a:r>
              <a:rPr lang="nl-NL" dirty="0" err="1" smtClean="0"/>
              <a:t>Clickfit</a:t>
            </a:r>
            <a:r>
              <a:rPr lang="nl-NL" dirty="0" smtClean="0"/>
              <a:t>/</a:t>
            </a:r>
            <a:r>
              <a:rPr lang="nl-NL" dirty="0" err="1" smtClean="0"/>
              <a:t>Avasco</a:t>
            </a:r>
            <a:r>
              <a:rPr lang="nl-NL" dirty="0" smtClean="0"/>
              <a:t> </a:t>
            </a:r>
            <a:r>
              <a:rPr lang="nl-NL" dirty="0" smtClean="0"/>
              <a:t>(schuin</a:t>
            </a:r>
            <a:r>
              <a:rPr lang="nl-NL" dirty="0" smtClean="0"/>
              <a:t>) 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     of </a:t>
            </a:r>
            <a:r>
              <a:rPr lang="nl-NL" dirty="0" err="1" smtClean="0"/>
              <a:t>Valksolar</a:t>
            </a:r>
            <a:r>
              <a:rPr lang="nl-NL" dirty="0" smtClean="0"/>
              <a:t> (plat)</a:t>
            </a:r>
          </a:p>
          <a:p>
            <a:r>
              <a:rPr lang="nl-NL" dirty="0" smtClean="0"/>
              <a:t>Serieel geschakeld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3"/>
          </p:nvPr>
        </p:nvSpPr>
        <p:spPr>
          <a:xfrm>
            <a:off x="4648200" y="1052736"/>
            <a:ext cx="3822192" cy="639762"/>
          </a:xfrm>
        </p:spPr>
        <p:txBody>
          <a:bodyPr/>
          <a:lstStyle/>
          <a:p>
            <a:r>
              <a:rPr lang="nl-NL" b="1" dirty="0" smtClean="0"/>
              <a:t>Premium</a:t>
            </a:r>
            <a:endParaRPr lang="nl-NL" b="1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4"/>
          </p:nvPr>
        </p:nvSpPr>
        <p:spPr>
          <a:xfrm>
            <a:off x="4645024" y="1659632"/>
            <a:ext cx="4041775" cy="4217640"/>
          </a:xfrm>
        </p:spPr>
        <p:txBody>
          <a:bodyPr>
            <a:noAutofit/>
          </a:bodyPr>
          <a:lstStyle/>
          <a:p>
            <a:r>
              <a:rPr lang="nl-NL" dirty="0" smtClean="0"/>
              <a:t>Solarwatt </a:t>
            </a:r>
            <a:r>
              <a:rPr lang="nl-NL" dirty="0" smtClean="0"/>
              <a:t>270Wp </a:t>
            </a:r>
            <a:r>
              <a:rPr lang="nl-NL" dirty="0" smtClean="0"/>
              <a:t>Mono</a:t>
            </a:r>
          </a:p>
          <a:p>
            <a:r>
              <a:rPr lang="nl-NL" dirty="0" smtClean="0"/>
              <a:t>Duits paneel </a:t>
            </a:r>
          </a:p>
          <a:p>
            <a:r>
              <a:rPr lang="nl-NL" dirty="0" smtClean="0"/>
              <a:t>Full Black </a:t>
            </a:r>
            <a:r>
              <a:rPr lang="nl-NL" dirty="0" err="1" smtClean="0"/>
              <a:t>Glas-glas</a:t>
            </a:r>
            <a:r>
              <a:rPr lang="nl-NL" dirty="0" smtClean="0"/>
              <a:t> module met </a:t>
            </a:r>
            <a:r>
              <a:rPr lang="nl-NL" dirty="0" err="1" smtClean="0"/>
              <a:t>optimizers</a:t>
            </a:r>
            <a:r>
              <a:rPr lang="nl-NL" dirty="0" smtClean="0"/>
              <a:t>.</a:t>
            </a:r>
          </a:p>
          <a:p>
            <a:r>
              <a:rPr lang="nl-NL" dirty="0" err="1" smtClean="0"/>
              <a:t>SolarEdge</a:t>
            </a:r>
            <a:r>
              <a:rPr lang="nl-NL" dirty="0" smtClean="0"/>
              <a:t> Omvormer</a:t>
            </a:r>
          </a:p>
          <a:p>
            <a:r>
              <a:rPr lang="nl-NL" dirty="0" err="1" smtClean="0"/>
              <a:t>Clickfit</a:t>
            </a:r>
            <a:r>
              <a:rPr lang="nl-NL" dirty="0" smtClean="0"/>
              <a:t>/</a:t>
            </a:r>
            <a:r>
              <a:rPr lang="nl-NL" dirty="0" err="1" smtClean="0"/>
              <a:t>Avasco</a:t>
            </a:r>
            <a:r>
              <a:rPr lang="nl-NL" dirty="0" smtClean="0"/>
              <a:t> </a:t>
            </a:r>
            <a:r>
              <a:rPr lang="nl-NL" dirty="0"/>
              <a:t>(schuin) </a:t>
            </a:r>
            <a:endParaRPr lang="nl-NL" dirty="0" smtClean="0"/>
          </a:p>
          <a:p>
            <a:pPr marL="0" indent="0">
              <a:buNone/>
            </a:pPr>
            <a:r>
              <a:rPr lang="nl-NL" dirty="0"/>
              <a:t> </a:t>
            </a:r>
            <a:r>
              <a:rPr lang="nl-NL" dirty="0" smtClean="0"/>
              <a:t>    </a:t>
            </a:r>
            <a:r>
              <a:rPr lang="nl-NL" dirty="0" smtClean="0"/>
              <a:t>of </a:t>
            </a:r>
            <a:r>
              <a:rPr lang="nl-NL" dirty="0" err="1"/>
              <a:t>Valksolar</a:t>
            </a:r>
            <a:r>
              <a:rPr lang="nl-NL" dirty="0"/>
              <a:t> (plat)</a:t>
            </a:r>
          </a:p>
          <a:p>
            <a:r>
              <a:rPr lang="nl-NL" dirty="0" smtClean="0"/>
              <a:t>Parallel aangestuurd, centraal omvormen.</a:t>
            </a:r>
          </a:p>
          <a:p>
            <a:r>
              <a:rPr lang="nl-NL" dirty="0" smtClean="0"/>
              <a:t>Mogelijk vanaf minimaal 8 panelen</a:t>
            </a:r>
            <a:r>
              <a:rPr lang="nl-NL" dirty="0" smtClean="0"/>
              <a:t>.</a:t>
            </a:r>
            <a:endParaRPr lang="nl-NL" dirty="0"/>
          </a:p>
        </p:txBody>
      </p:sp>
      <p:pic>
        <p:nvPicPr>
          <p:cNvPr id="8" name="Picture 3" descr="C:\Users\Gebruiker\Google Drive\2012 Energiek Leiden\Communicatie\Logo oud en nieuw EL\PNG-EnergiekLeiden klein lo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0003" y="183665"/>
            <a:ext cx="975360" cy="353568"/>
          </a:xfrm>
          <a:prstGeom prst="rect">
            <a:avLst/>
          </a:prstGeom>
          <a:noFill/>
        </p:spPr>
      </p:pic>
      <p:sp>
        <p:nvSpPr>
          <p:cNvPr id="9" name="Titel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6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Samenstelling pakketten </a:t>
            </a:r>
          </a:p>
        </p:txBody>
      </p:sp>
    </p:spTree>
    <p:extLst>
      <p:ext uri="{BB962C8B-B14F-4D97-AF65-F5344CB8AC3E}">
        <p14:creationId xmlns:p14="http://schemas.microsoft.com/office/powerpoint/2010/main" val="370262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body" idx="1"/>
          </p:nvPr>
        </p:nvSpPr>
        <p:spPr>
          <a:xfrm>
            <a:off x="676656" y="1052737"/>
            <a:ext cx="3822192" cy="639762"/>
          </a:xfrm>
        </p:spPr>
        <p:txBody>
          <a:bodyPr>
            <a:normAutofit/>
          </a:bodyPr>
          <a:lstStyle/>
          <a:p>
            <a:r>
              <a:rPr lang="nl-NL" sz="2600" b="1" dirty="0" smtClean="0"/>
              <a:t>Standaard</a:t>
            </a:r>
            <a:endParaRPr lang="nl-NL" sz="2600" b="1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>
          <a:xfrm>
            <a:off x="677332" y="1659632"/>
            <a:ext cx="3820055" cy="3777283"/>
          </a:xfrm>
        </p:spPr>
        <p:txBody>
          <a:bodyPr/>
          <a:lstStyle/>
          <a:p>
            <a:r>
              <a:rPr lang="nl-NL" sz="2200" dirty="0" smtClean="0"/>
              <a:t>Schaduwwerking op 1 paneel heeft invloed op totaal.</a:t>
            </a:r>
          </a:p>
          <a:p>
            <a:r>
              <a:rPr lang="nl-NL" sz="2200" dirty="0" smtClean="0"/>
              <a:t>10 jaar module garantie</a:t>
            </a:r>
          </a:p>
          <a:p>
            <a:r>
              <a:rPr lang="nl-NL" sz="2200" dirty="0" smtClean="0"/>
              <a:t>10 jaar omvormer garantie</a:t>
            </a:r>
          </a:p>
          <a:p>
            <a:r>
              <a:rPr lang="nl-NL" sz="2200" dirty="0" smtClean="0"/>
              <a:t>Monitoring van totaal opbrengst</a:t>
            </a:r>
          </a:p>
          <a:p>
            <a:r>
              <a:rPr lang="nl-NL" sz="2200" dirty="0" err="1" smtClean="0"/>
              <a:t>Wifi</a:t>
            </a:r>
            <a:r>
              <a:rPr lang="nl-NL" sz="2200" dirty="0" smtClean="0"/>
              <a:t> Connectie voor monitoring standaard</a:t>
            </a:r>
            <a:endParaRPr lang="nl-NL" sz="2200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3"/>
          </p:nvPr>
        </p:nvSpPr>
        <p:spPr>
          <a:xfrm>
            <a:off x="4648200" y="1052736"/>
            <a:ext cx="3822192" cy="639762"/>
          </a:xfrm>
        </p:spPr>
        <p:txBody>
          <a:bodyPr/>
          <a:lstStyle/>
          <a:p>
            <a:r>
              <a:rPr lang="nl-NL" b="1" dirty="0" smtClean="0"/>
              <a:t>Premium</a:t>
            </a:r>
            <a:endParaRPr lang="nl-NL" b="1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4"/>
          </p:nvPr>
        </p:nvSpPr>
        <p:spPr>
          <a:xfrm>
            <a:off x="4645025" y="1659632"/>
            <a:ext cx="3822192" cy="4217640"/>
          </a:xfrm>
        </p:spPr>
        <p:txBody>
          <a:bodyPr>
            <a:normAutofit/>
          </a:bodyPr>
          <a:lstStyle/>
          <a:p>
            <a:r>
              <a:rPr lang="nl-NL" sz="2200" dirty="0" smtClean="0"/>
              <a:t>Ieder paneel maximale opbrengst</a:t>
            </a:r>
          </a:p>
          <a:p>
            <a:r>
              <a:rPr lang="nl-NL" sz="2200" dirty="0" smtClean="0"/>
              <a:t>Weinig impact bij missmatch</a:t>
            </a:r>
          </a:p>
          <a:p>
            <a:r>
              <a:rPr lang="nl-NL" sz="2200" dirty="0" smtClean="0"/>
              <a:t>Minder last van </a:t>
            </a:r>
            <a:r>
              <a:rPr lang="nl-NL" sz="2200" dirty="0" err="1" smtClean="0"/>
              <a:t>vermogens-verlies</a:t>
            </a:r>
            <a:r>
              <a:rPr lang="nl-NL" sz="2200" dirty="0" smtClean="0"/>
              <a:t> </a:t>
            </a:r>
          </a:p>
          <a:p>
            <a:r>
              <a:rPr lang="nl-NL" sz="2200" dirty="0" smtClean="0"/>
              <a:t>30 jaar module garantie</a:t>
            </a:r>
          </a:p>
          <a:p>
            <a:r>
              <a:rPr lang="nl-NL" sz="2200" dirty="0" smtClean="0"/>
              <a:t>20 jaar omvormer garantie</a:t>
            </a:r>
          </a:p>
          <a:p>
            <a:r>
              <a:rPr lang="nl-NL" sz="2200" dirty="0" smtClean="0"/>
              <a:t>Monitoring per module standaard</a:t>
            </a:r>
          </a:p>
          <a:p>
            <a:r>
              <a:rPr lang="nl-NL" sz="2200" dirty="0" smtClean="0"/>
              <a:t>Bekabelde connectie voor monitoring standaard</a:t>
            </a:r>
          </a:p>
          <a:p>
            <a:endParaRPr lang="nl-NL" dirty="0"/>
          </a:p>
        </p:txBody>
      </p:sp>
      <p:pic>
        <p:nvPicPr>
          <p:cNvPr id="8" name="Picture 3" descr="C:\Users\Gebruiker\Google Drive\2012 Energiek Leiden\Communicatie\Logo oud en nieuw EL\PNG-EnergiekLeiden klein lo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0003" y="183665"/>
            <a:ext cx="975360" cy="353568"/>
          </a:xfrm>
          <a:prstGeom prst="rect">
            <a:avLst/>
          </a:prstGeom>
          <a:noFill/>
        </p:spPr>
      </p:pic>
      <p:sp>
        <p:nvSpPr>
          <p:cNvPr id="9" name="Titel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6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Belangrijkste verschillen </a:t>
            </a:r>
          </a:p>
        </p:txBody>
      </p:sp>
    </p:spTree>
    <p:extLst>
      <p:ext uri="{BB962C8B-B14F-4D97-AF65-F5344CB8AC3E}">
        <p14:creationId xmlns:p14="http://schemas.microsoft.com/office/powerpoint/2010/main" val="372923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body" idx="1"/>
          </p:nvPr>
        </p:nvSpPr>
        <p:spPr>
          <a:xfrm>
            <a:off x="676656" y="1052737"/>
            <a:ext cx="3822192" cy="639762"/>
          </a:xfrm>
        </p:spPr>
        <p:txBody>
          <a:bodyPr>
            <a:normAutofit/>
          </a:bodyPr>
          <a:lstStyle/>
          <a:p>
            <a:r>
              <a:rPr lang="nl-NL" sz="2600" b="1" dirty="0" smtClean="0"/>
              <a:t>Standaard</a:t>
            </a:r>
            <a:endParaRPr lang="nl-NL" sz="2600" b="1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>
          <a:xfrm>
            <a:off x="677332" y="1659632"/>
            <a:ext cx="3820055" cy="3777283"/>
          </a:xfrm>
        </p:spPr>
        <p:txBody>
          <a:bodyPr/>
          <a:lstStyle/>
          <a:p>
            <a:r>
              <a:rPr lang="nl-NL" dirty="0" smtClean="0"/>
              <a:t>Performance garantie 10 jaar/90% - 25 jaar/80%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3"/>
          </p:nvPr>
        </p:nvSpPr>
        <p:spPr>
          <a:xfrm>
            <a:off x="4648200" y="1052736"/>
            <a:ext cx="3822192" cy="639762"/>
          </a:xfrm>
        </p:spPr>
        <p:txBody>
          <a:bodyPr/>
          <a:lstStyle/>
          <a:p>
            <a:r>
              <a:rPr lang="nl-NL" b="1" dirty="0" smtClean="0"/>
              <a:t>Premium</a:t>
            </a:r>
            <a:endParaRPr lang="nl-NL" b="1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4"/>
          </p:nvPr>
        </p:nvSpPr>
        <p:spPr>
          <a:xfrm>
            <a:off x="4645025" y="1659632"/>
            <a:ext cx="3822192" cy="4217640"/>
          </a:xfrm>
        </p:spPr>
        <p:txBody>
          <a:bodyPr>
            <a:normAutofit/>
          </a:bodyPr>
          <a:lstStyle/>
          <a:p>
            <a:r>
              <a:rPr lang="nl-NL" dirty="0" smtClean="0"/>
              <a:t>30 jaar Performance garantie / 87%</a:t>
            </a:r>
          </a:p>
          <a:p>
            <a:r>
              <a:rPr lang="nl-NL" dirty="0" smtClean="0"/>
              <a:t>25 jaar garantie op power </a:t>
            </a:r>
            <a:r>
              <a:rPr lang="nl-NL" dirty="0" err="1" smtClean="0"/>
              <a:t>optimizers</a:t>
            </a:r>
            <a:r>
              <a:rPr lang="nl-NL" dirty="0" smtClean="0"/>
              <a:t>.</a:t>
            </a:r>
          </a:p>
          <a:p>
            <a:r>
              <a:rPr lang="nl-NL" dirty="0" smtClean="0"/>
              <a:t>20 jaar omvormer garantie</a:t>
            </a:r>
          </a:p>
          <a:p>
            <a:r>
              <a:rPr lang="nl-NL" dirty="0" smtClean="0"/>
              <a:t>Eenvoudige foutopsporing – garantie handhaving.</a:t>
            </a:r>
          </a:p>
          <a:p>
            <a:pPr>
              <a:buNone/>
            </a:pPr>
            <a:endParaRPr lang="nl-NL" dirty="0" smtClean="0"/>
          </a:p>
        </p:txBody>
      </p:sp>
      <p:pic>
        <p:nvPicPr>
          <p:cNvPr id="8" name="Picture 3" descr="C:\Users\Gebruiker\Google Drive\2012 Energiek Leiden\Communicatie\Logo oud en nieuw EL\PNG-EnergiekLeiden klein lo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0003" y="183665"/>
            <a:ext cx="975360" cy="353568"/>
          </a:xfrm>
          <a:prstGeom prst="rect">
            <a:avLst/>
          </a:prstGeom>
          <a:noFill/>
        </p:spPr>
      </p:pic>
      <p:sp>
        <p:nvSpPr>
          <p:cNvPr id="9" name="Titel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6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Belangrijkste verschillen </a:t>
            </a:r>
          </a:p>
        </p:txBody>
      </p:sp>
    </p:spTree>
    <p:extLst>
      <p:ext uri="{BB962C8B-B14F-4D97-AF65-F5344CB8AC3E}">
        <p14:creationId xmlns:p14="http://schemas.microsoft.com/office/powerpoint/2010/main" val="243258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11200" y="1247944"/>
            <a:ext cx="7426643" cy="5184576"/>
          </a:xfrm>
        </p:spPr>
        <p:txBody>
          <a:bodyPr>
            <a:normAutofit lnSpcReduction="10000"/>
          </a:bodyPr>
          <a:lstStyle/>
          <a:p>
            <a:pPr marL="457200" indent="-457200" algn="l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Aanmelden via </a:t>
            </a:r>
            <a:r>
              <a:rPr lang="nl-NL" sz="2400" dirty="0" err="1" smtClean="0">
                <a:solidFill>
                  <a:schemeClr val="tx1"/>
                </a:solidFill>
                <a:hlinkClick r:id="rId2"/>
              </a:rPr>
              <a:t>www.energiekleiden.nl</a:t>
            </a:r>
            <a:r>
              <a:rPr lang="nl-NL" sz="2400" dirty="0" smtClean="0">
                <a:solidFill>
                  <a:schemeClr val="tx1"/>
                </a:solidFill>
              </a:rPr>
              <a:t> of inschrijfformulier</a:t>
            </a:r>
          </a:p>
          <a:p>
            <a:pPr marL="457200" indent="-457200" algn="l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Binnen 5 werkdagen telefonisch contact </a:t>
            </a:r>
          </a:p>
          <a:p>
            <a:pPr marL="457200" indent="-457200" algn="l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Binnen 2 weken een vrijblijvende indicatieve offerte </a:t>
            </a:r>
            <a:r>
              <a:rPr lang="nl-NL" sz="2400" dirty="0" err="1" smtClean="0">
                <a:solidFill>
                  <a:schemeClr val="tx1"/>
                </a:solidFill>
              </a:rPr>
              <a:t>o.b.v</a:t>
            </a:r>
            <a:r>
              <a:rPr lang="nl-NL" sz="2400" dirty="0" smtClean="0">
                <a:solidFill>
                  <a:schemeClr val="tx1"/>
                </a:solidFill>
              </a:rPr>
              <a:t>. Google Luchtfoto</a:t>
            </a:r>
          </a:p>
          <a:p>
            <a:pPr marL="457200" indent="-457200" algn="l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Vaste all-in pakketprijzen </a:t>
            </a:r>
          </a:p>
          <a:p>
            <a:pPr marL="457200" indent="-457200" algn="l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Terugverdientijd indicatie zonder energieprijs stijging</a:t>
            </a:r>
          </a:p>
          <a:p>
            <a:pPr marL="457200" indent="-457200" algn="l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Binnen één maand </a:t>
            </a:r>
            <a:r>
              <a:rPr lang="nl-NL" sz="2400" dirty="0" err="1" smtClean="0">
                <a:solidFill>
                  <a:schemeClr val="tx1"/>
                </a:solidFill>
              </a:rPr>
              <a:t>Sitecheck</a:t>
            </a:r>
            <a:r>
              <a:rPr lang="nl-NL" sz="2400" dirty="0" smtClean="0">
                <a:solidFill>
                  <a:schemeClr val="tx1"/>
                </a:solidFill>
              </a:rPr>
              <a:t> bij interesse incl. tekening t.w.v. €50,- (wordt verrekend bij opdracht)</a:t>
            </a:r>
          </a:p>
          <a:p>
            <a:pPr marL="457200" indent="-457200" algn="l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Bespreken installatie details</a:t>
            </a:r>
          </a:p>
          <a:p>
            <a:pPr marL="457200" indent="-457200" algn="l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Installatie binnen één maand na akkoord </a:t>
            </a:r>
            <a:r>
              <a:rPr lang="nl-NL" sz="2400" dirty="0" smtClean="0">
                <a:solidFill>
                  <a:schemeClr val="tx1"/>
                </a:solidFill>
              </a:rPr>
              <a:t>(afhankelijk </a:t>
            </a:r>
            <a:r>
              <a:rPr lang="nl-NL" sz="2400" dirty="0" smtClean="0">
                <a:solidFill>
                  <a:schemeClr val="tx1"/>
                </a:solidFill>
              </a:rPr>
              <a:t>van verkrijgen </a:t>
            </a:r>
            <a:r>
              <a:rPr lang="nl-NL" sz="2400" dirty="0" smtClean="0">
                <a:solidFill>
                  <a:schemeClr val="tx1"/>
                </a:solidFill>
              </a:rPr>
              <a:t>vergunning)</a:t>
            </a:r>
            <a:endParaRPr lang="nl-NL" sz="2400" dirty="0" smtClean="0">
              <a:solidFill>
                <a:schemeClr val="tx1"/>
              </a:solidFill>
            </a:endParaRPr>
          </a:p>
          <a:p>
            <a:pPr marL="457200" indent="-457200" algn="l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Gratis assistentie voor aanvraag BTW teruggave </a:t>
            </a:r>
          </a:p>
          <a:p>
            <a:pPr marL="457200" indent="-457200" algn="l">
              <a:buClr>
                <a:schemeClr val="accent2">
                  <a:lumMod val="75000"/>
                </a:schemeClr>
              </a:buClr>
            </a:pPr>
            <a:endParaRPr lang="nl-NL" sz="2400" dirty="0" smtClean="0">
              <a:solidFill>
                <a:schemeClr val="tx1"/>
              </a:solidFill>
            </a:endParaRPr>
          </a:p>
          <a:p>
            <a:pPr>
              <a:buClr>
                <a:schemeClr val="accent2">
                  <a:lumMod val="75000"/>
                </a:schemeClr>
              </a:buClr>
            </a:pPr>
            <a:endParaRPr lang="nl-NL" dirty="0"/>
          </a:p>
        </p:txBody>
      </p:sp>
      <p:pic>
        <p:nvPicPr>
          <p:cNvPr id="4" name="Picture 3" descr="C:\Users\Gebruiker\Google Drive\2012 Energiek Leiden\Communicatie\Logo oud en nieuw EL\PNG-EnergiekLeiden klein lo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0003" y="183665"/>
            <a:ext cx="975360" cy="353568"/>
          </a:xfrm>
          <a:prstGeom prst="rect">
            <a:avLst/>
          </a:prstGeom>
          <a:noFill/>
        </p:spPr>
      </p:pic>
      <p:sp>
        <p:nvSpPr>
          <p:cNvPr id="5" name="Titel 3"/>
          <p:cNvSpPr txBox="1">
            <a:spLocks/>
          </p:cNvSpPr>
          <p:nvPr/>
        </p:nvSpPr>
        <p:spPr bwMode="auto">
          <a:xfrm>
            <a:off x="457200" y="522972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nl-NL" sz="36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Uitvoering </a:t>
            </a:r>
          </a:p>
        </p:txBody>
      </p:sp>
    </p:spTree>
    <p:extLst>
      <p:ext uri="{BB962C8B-B14F-4D97-AF65-F5344CB8AC3E}">
        <p14:creationId xmlns:p14="http://schemas.microsoft.com/office/powerpoint/2010/main" val="18415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2693</TotalTime>
  <Words>452</Words>
  <Application>Microsoft Office PowerPoint</Application>
  <PresentationFormat>Diavoorstelling (4:3)</PresentationFormat>
  <Paragraphs>117</Paragraphs>
  <Slides>12</Slides>
  <Notes>3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12</vt:i4>
      </vt:variant>
    </vt:vector>
  </HeadingPairs>
  <TitlesOfParts>
    <vt:vector size="14" baseType="lpstr">
      <vt:lpstr>Office-thema</vt:lpstr>
      <vt:lpstr>1_Office-thema</vt:lpstr>
      <vt:lpstr>Agenda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Samenstelling pakketten </vt:lpstr>
      <vt:lpstr>Belangrijkste verschillen </vt:lpstr>
      <vt:lpstr>Belangrijkste verschillen </vt:lpstr>
      <vt:lpstr>PowerPoint-presentatie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Marian Hoeber</dc:creator>
  <cp:lastModifiedBy>FonniC</cp:lastModifiedBy>
  <cp:revision>212</cp:revision>
  <dcterms:created xsi:type="dcterms:W3CDTF">2014-05-06T15:46:16Z</dcterms:created>
  <dcterms:modified xsi:type="dcterms:W3CDTF">2015-01-28T14:49:17Z</dcterms:modified>
</cp:coreProperties>
</file>